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7"/>
  </p:notesMasterIdLst>
  <p:sldIdLst>
    <p:sldId id="256" r:id="rId2"/>
    <p:sldId id="332" r:id="rId3"/>
    <p:sldId id="331" r:id="rId4"/>
    <p:sldId id="309" r:id="rId5"/>
    <p:sldId id="308" r:id="rId6"/>
    <p:sldId id="310" r:id="rId7"/>
    <p:sldId id="311" r:id="rId8"/>
    <p:sldId id="330" r:id="rId9"/>
    <p:sldId id="313" r:id="rId10"/>
    <p:sldId id="314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5" r:id="rId20"/>
    <p:sldId id="326" r:id="rId21"/>
    <p:sldId id="327" r:id="rId22"/>
    <p:sldId id="328" r:id="rId23"/>
    <p:sldId id="329" r:id="rId24"/>
    <p:sldId id="334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8B39"/>
    <a:srgbClr val="7F7F7F"/>
    <a:srgbClr val="FE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4"/>
    <p:restoredTop sz="94689"/>
  </p:normalViewPr>
  <p:slideViewPr>
    <p:cSldViewPr snapToGrid="0" snapToObjects="1">
      <p:cViewPr varScale="1">
        <p:scale>
          <a:sx n="167" d="100"/>
          <a:sy n="167" d="100"/>
        </p:scale>
        <p:origin x="139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80010-88EA-A042-B00B-2B76423F31AD}" type="datetimeFigureOut">
              <a:rPr lang="en-US" smtClean="0"/>
              <a:t>3/22/23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CC2AD-9AA7-F145-8400-50FA303A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07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Psychology:</a:t>
            </a:r>
            <a:r>
              <a:rPr lang="en-US" baseline="0" dirty="0"/>
              <a:t> people with a high IQ have a high WM capacity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D2E6D9-4283-D14B-8CB9-57BCC87CAAD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7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Lower levels</a:t>
            </a:r>
            <a:r>
              <a:rPr lang="en-US" baseline="0" dirty="0"/>
              <a:t> are physics, higher levels have “meaning”.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D1B35-167A-6245-AFE6-0B50CDDDEF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260F5E-63D2-1D41-B992-2DA1C321A4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1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7" r="99162">
                        <a14:foregroundMark x1="42458" y1="3265" x2="44134" y2="8935"/>
                        <a14:foregroundMark x1="19274" y1="13402" x2="25978" y2="13746"/>
                        <a14:foregroundMark x1="43855" y1="15979" x2="50000" y2="18729"/>
                        <a14:foregroundMark x1="65363" y1="51031" x2="68715" y2="57216"/>
                        <a14:foregroundMark x1="56983" y1="21993" x2="51397" y2="24399"/>
                        <a14:foregroundMark x1="27933" y1="28007" x2="25419" y2="305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9224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95400"/>
            <a:ext cx="61722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772400" cy="1752600"/>
          </a:xfrm>
        </p:spPr>
        <p:txBody>
          <a:bodyPr/>
          <a:lstStyle>
            <a:lvl1pPr marL="0" indent="0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7" name="Picture 16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9" name="Picture 18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24" name="Picture 23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4775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1475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572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036859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9985803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871780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434259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65089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12939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060896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037714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8546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730276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58013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gray">
          <a:xfrm>
            <a:off x="0" y="1638300"/>
            <a:ext cx="3343275" cy="1222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3" name="Picture 12" descr="RUGR_logoNL_rood_PMS186.ep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pic>
        <p:nvPicPr>
          <p:cNvPr id="14" name="Picture 13" descr="CoverSmall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549" y="381000"/>
            <a:ext cx="102025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5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/>
          <a:latin typeface="Helvetica Neue Medium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60000"/>
        <a:buFont typeface="Monotype Sorts" charset="2"/>
        <a:buChar char="n"/>
        <a:defRPr kumimoji="1" sz="3200">
          <a:solidFill>
            <a:schemeClr val="tx1"/>
          </a:solidFill>
          <a:effectLst/>
          <a:latin typeface="Helvetica Neue Light"/>
          <a:ea typeface="ＭＳ Ｐゴシック" charset="-128"/>
          <a:cs typeface="ＭＳ Ｐゴシック" charset="-128"/>
        </a:defRPr>
      </a:lvl1pPr>
      <a:lvl2pPr marL="739775" indent="-282575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/>
        <a:buChar char="•"/>
        <a:defRPr kumimoji="1" sz="2800">
          <a:solidFill>
            <a:schemeClr val="tx1"/>
          </a:solidFill>
          <a:effectLst/>
          <a:latin typeface="Helvetica Neue Ligh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charset="2"/>
        <a:buChar char="§"/>
        <a:defRPr kumimoji="1" sz="2400">
          <a:solidFill>
            <a:schemeClr val="tx1"/>
          </a:solidFill>
          <a:effectLst/>
          <a:latin typeface="Helvetica Neue Ligh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PRIMs tutorial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Niels Taatgen</a:t>
            </a:r>
          </a:p>
        </p:txBody>
      </p:sp>
    </p:spTree>
    <p:extLst>
      <p:ext uri="{BB962C8B-B14F-4D97-AF65-F5344CB8AC3E}">
        <p14:creationId xmlns:p14="http://schemas.microsoft.com/office/powerpoint/2010/main" val="119698974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62" r="22911" b="41965"/>
          <a:stretch/>
        </p:blipFill>
        <p:spPr>
          <a:xfrm>
            <a:off x="1417703" y="1757423"/>
            <a:ext cx="5774186" cy="437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9014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neuron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Cognitive modules are all over the brain (mainly cortex)</a:t>
            </a:r>
          </a:p>
          <a:p>
            <a:r>
              <a:rPr lang="en-US" dirty="0"/>
              <a:t>They each contribute to the workspace (the interface area, we will call those buffers)</a:t>
            </a:r>
          </a:p>
          <a:p>
            <a:r>
              <a:rPr lang="en-US" dirty="0"/>
              <a:t>Operations within the workspace are carried out by the Basal Ganglia</a:t>
            </a:r>
          </a:p>
        </p:txBody>
      </p:sp>
    </p:spTree>
    <p:extLst>
      <p:ext uri="{BB962C8B-B14F-4D97-AF65-F5344CB8AC3E}">
        <p14:creationId xmlns:p14="http://schemas.microsoft.com/office/powerpoint/2010/main" val="389305726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919699" y="2080122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Cortical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 Area: Perception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174253" y="2086549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Cortical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 Area: Memory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428800" y="2080122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Cortical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 Area: Action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305665" y="4181265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Basal Ganglia</a:t>
            </a:r>
          </a:p>
        </p:txBody>
      </p:sp>
      <p:cxnSp>
        <p:nvCxnSpPr>
          <p:cNvPr id="9" name="Straight Arrow Connector 8"/>
          <p:cNvCxnSpPr>
            <a:stCxn id="4" idx="2"/>
            <a:endCxn id="7" idx="0"/>
          </p:cNvCxnSpPr>
          <p:nvPr/>
        </p:nvCxnSpPr>
        <p:spPr bwMode="auto">
          <a:xfrm>
            <a:off x="1970769" y="2985152"/>
            <a:ext cx="385972" cy="1196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endCxn id="7" idx="0"/>
          </p:cNvCxnSpPr>
          <p:nvPr/>
        </p:nvCxnSpPr>
        <p:spPr bwMode="auto">
          <a:xfrm flipH="1">
            <a:off x="2356741" y="2985152"/>
            <a:ext cx="1613992" cy="1196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endCxn id="7" idx="0"/>
          </p:cNvCxnSpPr>
          <p:nvPr/>
        </p:nvCxnSpPr>
        <p:spPr bwMode="auto">
          <a:xfrm flipH="1">
            <a:off x="2356741" y="2991577"/>
            <a:ext cx="3519068" cy="11896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4538306" y="4181265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Thalamus</a:t>
            </a:r>
          </a:p>
        </p:txBody>
      </p:sp>
      <p:cxnSp>
        <p:nvCxnSpPr>
          <p:cNvPr id="16" name="Curved Connector 15"/>
          <p:cNvCxnSpPr>
            <a:stCxn id="7" idx="2"/>
            <a:endCxn id="14" idx="2"/>
          </p:cNvCxnSpPr>
          <p:nvPr/>
        </p:nvCxnSpPr>
        <p:spPr bwMode="auto">
          <a:xfrm rot="16200000" flipH="1">
            <a:off x="3973063" y="3469979"/>
            <a:ext cx="12700" cy="3232637"/>
          </a:xfrm>
          <a:prstGeom prst="curvedConnector3">
            <a:avLst>
              <a:gd name="adj1" fmla="val 708722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14" idx="0"/>
            <a:endCxn id="6" idx="2"/>
          </p:cNvCxnSpPr>
          <p:nvPr/>
        </p:nvCxnSpPr>
        <p:spPr bwMode="auto">
          <a:xfrm flipV="1">
            <a:off x="5589381" y="2985152"/>
            <a:ext cx="890497" cy="1196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14" idx="0"/>
            <a:endCxn id="5" idx="2"/>
          </p:cNvCxnSpPr>
          <p:nvPr/>
        </p:nvCxnSpPr>
        <p:spPr bwMode="auto">
          <a:xfrm flipH="1" flipV="1">
            <a:off x="4225322" y="2991577"/>
            <a:ext cx="1364056" cy="11896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3323697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609600"/>
            <a:ext cx="5219700" cy="566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1981205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Andrea </a:t>
            </a:r>
            <a:r>
              <a:rPr lang="en-US" dirty="0" err="1"/>
              <a:t>Stocco’s</a:t>
            </a:r>
            <a:r>
              <a:rPr lang="en-US" dirty="0"/>
              <a:t> model of the Basal Ganglia</a:t>
            </a:r>
          </a:p>
        </p:txBody>
      </p:sp>
    </p:spTree>
    <p:extLst>
      <p:ext uri="{BB962C8B-B14F-4D97-AF65-F5344CB8AC3E}">
        <p14:creationId xmlns:p14="http://schemas.microsoft.com/office/powerpoint/2010/main" val="214466990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does it do?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9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7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75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3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1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9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27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5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19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8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56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4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2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0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08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46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84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7600" y="1447800"/>
            <a:ext cx="1066800" cy="369332"/>
          </a:xfrm>
          <a:prstGeom prst="rect">
            <a:avLst/>
          </a:prstGeom>
          <a:solidFill>
            <a:srgbClr val="9999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Cortex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906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38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81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00600" y="19767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29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</a:t>
            </a:r>
          </a:p>
        </p:txBody>
      </p:sp>
      <p:cxnSp>
        <p:nvCxnSpPr>
          <p:cNvPr id="45" name="Straight Arrow Connector 44"/>
          <p:cNvCxnSpPr>
            <a:stCxn id="5" idx="2"/>
          </p:cNvCxnSpPr>
          <p:nvPr/>
        </p:nvCxnSpPr>
        <p:spPr bwMode="auto">
          <a:xfrm>
            <a:off x="1562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>
            <a:stCxn id="6" idx="2"/>
          </p:cNvCxnSpPr>
          <p:nvPr/>
        </p:nvCxnSpPr>
        <p:spPr bwMode="auto">
          <a:xfrm>
            <a:off x="1943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4" idx="2"/>
          </p:cNvCxnSpPr>
          <p:nvPr/>
        </p:nvCxnSpPr>
        <p:spPr bwMode="auto">
          <a:xfrm>
            <a:off x="1181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7" idx="2"/>
          </p:cNvCxnSpPr>
          <p:nvPr/>
        </p:nvCxnSpPr>
        <p:spPr bwMode="auto">
          <a:xfrm>
            <a:off x="232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/>
          <p:cNvCxnSpPr>
            <a:stCxn id="17" idx="2"/>
          </p:cNvCxnSpPr>
          <p:nvPr/>
        </p:nvCxnSpPr>
        <p:spPr bwMode="auto">
          <a:xfrm>
            <a:off x="613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2514600" y="2895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334000" y="2895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990600" y="3581400"/>
            <a:ext cx="55626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Basa</a:t>
            </a: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l Ganglia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6781800" y="3581400"/>
            <a:ext cx="20574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Thalamus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63" name="Curved Connector 62"/>
          <p:cNvCxnSpPr>
            <a:stCxn id="60" idx="2"/>
            <a:endCxn id="61" idx="2"/>
          </p:cNvCxnSpPr>
          <p:nvPr/>
        </p:nvCxnSpPr>
        <p:spPr bwMode="auto">
          <a:xfrm rot="16200000" flipH="1">
            <a:off x="5791204" y="2324100"/>
            <a:ext cx="12700" cy="4038600"/>
          </a:xfrm>
          <a:prstGeom prst="curvedConnector3">
            <a:avLst>
              <a:gd name="adj1" fmla="val 965778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61" idx="0"/>
            <a:endCxn id="14" idx="2"/>
          </p:cNvCxnSpPr>
          <p:nvPr/>
        </p:nvCxnSpPr>
        <p:spPr bwMode="auto">
          <a:xfrm flipH="1" flipV="1">
            <a:off x="4991100" y="2819400"/>
            <a:ext cx="2819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61" idx="0"/>
            <a:endCxn id="20" idx="2"/>
          </p:cNvCxnSpPr>
          <p:nvPr/>
        </p:nvCxnSpPr>
        <p:spPr bwMode="auto">
          <a:xfrm flipH="1" flipV="1">
            <a:off x="7277100" y="2819400"/>
            <a:ext cx="533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70"/>
          <p:cNvCxnSpPr>
            <a:stCxn id="61" idx="0"/>
            <a:endCxn id="9" idx="2"/>
          </p:cNvCxnSpPr>
          <p:nvPr/>
        </p:nvCxnSpPr>
        <p:spPr bwMode="auto">
          <a:xfrm flipH="1" flipV="1">
            <a:off x="3086100" y="2819400"/>
            <a:ext cx="4724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75" name="Group 74"/>
          <p:cNvGrpSpPr/>
          <p:nvPr/>
        </p:nvGrpSpPr>
        <p:grpSpPr>
          <a:xfrm>
            <a:off x="1447800" y="2514600"/>
            <a:ext cx="1371600" cy="228600"/>
            <a:chOff x="1447800" y="2514600"/>
            <a:chExt cx="1371600" cy="228600"/>
          </a:xfrm>
        </p:grpSpPr>
        <p:sp>
          <p:nvSpPr>
            <p:cNvPr id="72" name="Oval 71"/>
            <p:cNvSpPr/>
            <p:nvPr/>
          </p:nvSpPr>
          <p:spPr bwMode="auto">
            <a:xfrm>
              <a:off x="1447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2590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74" name="Oval 73"/>
          <p:cNvSpPr/>
          <p:nvPr/>
        </p:nvSpPr>
        <p:spPr bwMode="auto">
          <a:xfrm>
            <a:off x="2971800" y="2514600"/>
            <a:ext cx="228600" cy="2286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7175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7355E-7 -1.37436E-6 C 0.00868 0.09162 0.01737 0.18348 0.04221 0.24803 C 0.06705 0.31258 0.10005 0.35446 0.14886 0.38686 C 0.19767 0.41925 0.27288 0.46946 0.33489 0.44308 C 0.3969 0.4167 0.49296 0.30078 0.5211 0.22813 C 0.54924 0.15548 0.52649 0.08098 0.50373 0.00671 " pathEditMode="relative" ptsTypes="aaaaaA">
                                      <p:cBhvr>
                                        <p:cTn id="1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Aural-Vocal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hear a tone with a certain pitch (low-medium-high)</a:t>
            </a:r>
          </a:p>
          <a:p>
            <a:r>
              <a:rPr lang="en-US" dirty="0"/>
              <a:t>You have to say as quickly as possible the word associated with that pitch</a:t>
            </a:r>
          </a:p>
          <a:p>
            <a:pPr lvl="1"/>
            <a:r>
              <a:rPr lang="en-US" dirty="0"/>
              <a:t>Low -&gt; One</a:t>
            </a:r>
          </a:p>
          <a:p>
            <a:pPr lvl="1"/>
            <a:r>
              <a:rPr lang="en-US" dirty="0"/>
              <a:t>Medium -&gt; Two</a:t>
            </a:r>
          </a:p>
          <a:p>
            <a:pPr lvl="1"/>
            <a:r>
              <a:rPr lang="en-US" dirty="0"/>
              <a:t>High -&gt; Three</a:t>
            </a:r>
          </a:p>
        </p:txBody>
      </p:sp>
    </p:spTree>
    <p:extLst>
      <p:ext uri="{BB962C8B-B14F-4D97-AF65-F5344CB8AC3E}">
        <p14:creationId xmlns:p14="http://schemas.microsoft.com/office/powerpoint/2010/main" val="315353355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2" y="1728805"/>
            <a:ext cx="6825642" cy="431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7994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37" y="1897720"/>
            <a:ext cx="6994358" cy="41944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231988" y="1600200"/>
            <a:ext cx="2097019" cy="7184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70262" y="5828960"/>
            <a:ext cx="2097019" cy="7184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879106" y="5373760"/>
            <a:ext cx="1796942" cy="7184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410771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67" y="1846401"/>
            <a:ext cx="7014012" cy="436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9024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Stocco’s</a:t>
            </a:r>
            <a:r>
              <a:rPr lang="en-US" dirty="0"/>
              <a:t> BG model: a lot of machinery for something simple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50346" y="4023201"/>
            <a:ext cx="5647429" cy="765531"/>
            <a:chOff x="386140" y="5419222"/>
            <a:chExt cx="5647429" cy="765530"/>
          </a:xfrm>
        </p:grpSpPr>
        <p:sp>
          <p:nvSpPr>
            <p:cNvPr id="5" name="TextBox 4"/>
            <p:cNvSpPr txBox="1"/>
            <p:nvPr/>
          </p:nvSpPr>
          <p:spPr>
            <a:xfrm>
              <a:off x="386140" y="5431485"/>
              <a:ext cx="1673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/>
                  <a:cs typeface="Helvetica"/>
                </a:rPr>
                <a:t>PRIMs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643763" y="5541186"/>
              <a:ext cx="214522" cy="214522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959200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59531" y="5489712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748641" y="5755708"/>
              <a:ext cx="214522" cy="214522"/>
            </a:xfrm>
            <a:prstGeom prst="ellipse">
              <a:avLst/>
            </a:prstGeom>
            <a:solidFill>
              <a:srgbClr val="FFFF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3763748" y="5433925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105105" y="5596973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900892" y="5419222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900892" y="5862969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819047" y="5921196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686370" y="573239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370784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212366" y="597023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0877" y="2066446"/>
            <a:ext cx="6123804" cy="890545"/>
            <a:chOff x="435816" y="5669891"/>
            <a:chExt cx="6123804" cy="890545"/>
          </a:xfrm>
        </p:grpSpPr>
        <p:sp>
          <p:nvSpPr>
            <p:cNvPr id="19" name="TextBox 18"/>
            <p:cNvSpPr txBox="1"/>
            <p:nvPr/>
          </p:nvSpPr>
          <p:spPr>
            <a:xfrm>
              <a:off x="435816" y="5669891"/>
              <a:ext cx="1673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/>
                  <a:cs typeface="Helvetica"/>
                </a:rPr>
                <a:t>Neurons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/>
            <a:srcRect t="71211"/>
            <a:stretch/>
          </p:blipFill>
          <p:spPr>
            <a:xfrm>
              <a:off x="2228990" y="5669891"/>
              <a:ext cx="4330630" cy="890545"/>
            </a:xfrm>
            <a:prstGeom prst="rect">
              <a:avLst/>
            </a:prstGeom>
          </p:spPr>
        </p:pic>
      </p:grpSp>
      <p:sp>
        <p:nvSpPr>
          <p:cNvPr id="21" name="Down Arrow 20"/>
          <p:cNvSpPr/>
          <p:nvPr/>
        </p:nvSpPr>
        <p:spPr bwMode="auto">
          <a:xfrm>
            <a:off x="4012839" y="2894578"/>
            <a:ext cx="356464" cy="85655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87799" y="2103198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“transistors”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87799" y="4308213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“microprogramming”</a:t>
            </a:r>
          </a:p>
        </p:txBody>
      </p:sp>
    </p:spTree>
    <p:extLst>
      <p:ext uri="{BB962C8B-B14F-4D97-AF65-F5344CB8AC3E}">
        <p14:creationId xmlns:p14="http://schemas.microsoft.com/office/powerpoint/2010/main" val="368874369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8EC73-BFB0-E045-8C56-F8FD99586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PRIMs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1B1D-20DC-3741-9477-2BF681E03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Production rules: where do they come from?</a:t>
            </a:r>
          </a:p>
          <a:p>
            <a:r>
              <a:rPr lang="en-US" dirty="0"/>
              <a:t>Transfer of knowledge</a:t>
            </a:r>
          </a:p>
          <a:p>
            <a:r>
              <a:rPr lang="en-US" dirty="0"/>
              <a:t>Compositionality of knowledge</a:t>
            </a:r>
          </a:p>
        </p:txBody>
      </p:sp>
    </p:spTree>
    <p:extLst>
      <p:ext uri="{BB962C8B-B14F-4D97-AF65-F5344CB8AC3E}">
        <p14:creationId xmlns:p14="http://schemas.microsoft.com/office/powerpoint/2010/main" val="51581618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99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7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75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3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1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9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27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5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19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8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56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4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2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0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08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46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84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0" y="1447800"/>
            <a:ext cx="1066800" cy="369332"/>
          </a:xfrm>
          <a:prstGeom prst="rect">
            <a:avLst/>
          </a:prstGeom>
          <a:solidFill>
            <a:srgbClr val="9999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Cortex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906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38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81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00600" y="19767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29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cxnSp>
        <p:nvCxnSpPr>
          <p:cNvPr id="29" name="Straight Arrow Connector 28"/>
          <p:cNvCxnSpPr>
            <a:stCxn id="5" idx="2"/>
          </p:cNvCxnSpPr>
          <p:nvPr/>
        </p:nvCxnSpPr>
        <p:spPr bwMode="auto">
          <a:xfrm>
            <a:off x="1562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6" idx="2"/>
          </p:cNvCxnSpPr>
          <p:nvPr/>
        </p:nvCxnSpPr>
        <p:spPr bwMode="auto">
          <a:xfrm>
            <a:off x="1943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4" idx="2"/>
          </p:cNvCxnSpPr>
          <p:nvPr/>
        </p:nvCxnSpPr>
        <p:spPr bwMode="auto">
          <a:xfrm>
            <a:off x="1181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7" idx="2"/>
          </p:cNvCxnSpPr>
          <p:nvPr/>
        </p:nvCxnSpPr>
        <p:spPr bwMode="auto">
          <a:xfrm>
            <a:off x="232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7" idx="2"/>
          </p:cNvCxnSpPr>
          <p:nvPr/>
        </p:nvCxnSpPr>
        <p:spPr bwMode="auto">
          <a:xfrm>
            <a:off x="613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2514600" y="2895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34000" y="2895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990600" y="3581400"/>
            <a:ext cx="55626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Basa</a:t>
            </a: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l Ganglia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781800" y="3581400"/>
            <a:ext cx="20574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Thalamus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38" name="Curved Connector 37"/>
          <p:cNvCxnSpPr>
            <a:stCxn id="36" idx="2"/>
            <a:endCxn id="37" idx="2"/>
          </p:cNvCxnSpPr>
          <p:nvPr/>
        </p:nvCxnSpPr>
        <p:spPr bwMode="auto">
          <a:xfrm rot="16200000" flipH="1">
            <a:off x="5791204" y="2324100"/>
            <a:ext cx="12700" cy="4038600"/>
          </a:xfrm>
          <a:prstGeom prst="curvedConnector3">
            <a:avLst>
              <a:gd name="adj1" fmla="val 965778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stCxn id="37" idx="0"/>
            <a:endCxn id="14" idx="2"/>
          </p:cNvCxnSpPr>
          <p:nvPr/>
        </p:nvCxnSpPr>
        <p:spPr bwMode="auto">
          <a:xfrm flipH="1" flipV="1">
            <a:off x="4991100" y="2819400"/>
            <a:ext cx="2819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0"/>
            <a:endCxn id="20" idx="2"/>
          </p:cNvCxnSpPr>
          <p:nvPr/>
        </p:nvCxnSpPr>
        <p:spPr bwMode="auto">
          <a:xfrm flipH="1" flipV="1">
            <a:off x="7277100" y="2819400"/>
            <a:ext cx="533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0"/>
            <a:endCxn id="9" idx="2"/>
          </p:cNvCxnSpPr>
          <p:nvPr/>
        </p:nvCxnSpPr>
        <p:spPr bwMode="auto">
          <a:xfrm flipH="1" flipV="1">
            <a:off x="3086100" y="2819400"/>
            <a:ext cx="4724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42" name="Group 41"/>
          <p:cNvGrpSpPr/>
          <p:nvPr/>
        </p:nvGrpSpPr>
        <p:grpSpPr>
          <a:xfrm>
            <a:off x="1447800" y="2514600"/>
            <a:ext cx="1371600" cy="228600"/>
            <a:chOff x="1447800" y="2514600"/>
            <a:chExt cx="1371600" cy="228600"/>
          </a:xfrm>
        </p:grpSpPr>
        <p:sp>
          <p:nvSpPr>
            <p:cNvPr id="43" name="Oval 42"/>
            <p:cNvSpPr/>
            <p:nvPr/>
          </p:nvSpPr>
          <p:spPr bwMode="auto">
            <a:xfrm>
              <a:off x="1447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2590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5" name="Oval 44"/>
          <p:cNvSpPr/>
          <p:nvPr/>
        </p:nvSpPr>
        <p:spPr bwMode="auto">
          <a:xfrm>
            <a:off x="2971800" y="2514600"/>
            <a:ext cx="228600" cy="2286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90600" y="459292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V2 = RT1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90600" y="5328673"/>
            <a:ext cx="2787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RT2 -&gt; AC3 </a:t>
            </a:r>
          </a:p>
        </p:txBody>
      </p:sp>
    </p:spTree>
    <p:extLst>
      <p:ext uri="{BB962C8B-B14F-4D97-AF65-F5344CB8AC3E}">
        <p14:creationId xmlns:p14="http://schemas.microsoft.com/office/powerpoint/2010/main" val="10488995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7355E-7 -1.37436E-6 C 0.00868 0.09162 0.01737 0.18348 0.04221 0.24803 C 0.06705 0.31258 0.10005 0.35446 0.14886 0.38686 C 0.19767 0.41925 0.27288 0.46946 0.33489 0.44308 C 0.3969 0.4167 0.49296 0.30078 0.5211 0.22813 C 0.54924 0.15548 0.52649 0.08098 0.50373 0.00671 " pathEditMode="relative" ptsTypes="aaaaaA">
                                      <p:cBhvr>
                                        <p:cTn id="1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look at the Aural-Vocal task again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9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7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75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43006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1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9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27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5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19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8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56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4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2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0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08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46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84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4400" y="298793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Pitch</a:t>
            </a:r>
          </a:p>
        </p:txBody>
      </p:sp>
      <p:sp>
        <p:nvSpPr>
          <p:cNvPr id="26" name="Oval 25"/>
          <p:cNvSpPr/>
          <p:nvPr/>
        </p:nvSpPr>
        <p:spPr bwMode="auto">
          <a:xfrm>
            <a:off x="1058236" y="25146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1058236" y="25146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906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438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81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00600" y="19767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29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34" name="Oval 33"/>
          <p:cNvSpPr/>
          <p:nvPr/>
        </p:nvSpPr>
        <p:spPr bwMode="auto">
          <a:xfrm>
            <a:off x="685442" y="3073127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352800" y="2514600"/>
            <a:ext cx="228600" cy="2286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85808" y="2514600"/>
            <a:ext cx="2112271" cy="1233276"/>
            <a:chOff x="685800" y="2514600"/>
            <a:chExt cx="2112271" cy="1233276"/>
          </a:xfrm>
        </p:grpSpPr>
        <p:grpSp>
          <p:nvGrpSpPr>
            <p:cNvPr id="45" name="Group 44"/>
            <p:cNvGrpSpPr/>
            <p:nvPr/>
          </p:nvGrpSpPr>
          <p:grpSpPr>
            <a:xfrm>
              <a:off x="685800" y="3378544"/>
              <a:ext cx="1762344" cy="369332"/>
              <a:chOff x="685800" y="3378544"/>
              <a:chExt cx="1762344" cy="369332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685800" y="3474536"/>
                <a:ext cx="228600" cy="228600"/>
              </a:xfrm>
              <a:prstGeom prst="ellipse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24144" y="3378544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Associate</a:t>
                </a:r>
              </a:p>
            </p:txBody>
          </p:sp>
        </p:grpSp>
        <p:sp>
          <p:nvSpPr>
            <p:cNvPr id="38" name="Oval 37"/>
            <p:cNvSpPr/>
            <p:nvPr/>
          </p:nvSpPr>
          <p:spPr bwMode="auto">
            <a:xfrm>
              <a:off x="2569471" y="2514600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00078" y="2514603"/>
            <a:ext cx="2885856" cy="1666272"/>
            <a:chOff x="695544" y="2514600"/>
            <a:chExt cx="2885856" cy="1666272"/>
          </a:xfrm>
        </p:grpSpPr>
        <p:sp>
          <p:nvSpPr>
            <p:cNvPr id="28" name="Oval 27"/>
            <p:cNvSpPr/>
            <p:nvPr/>
          </p:nvSpPr>
          <p:spPr bwMode="auto">
            <a:xfrm>
              <a:off x="3352800" y="2514600"/>
              <a:ext cx="228600" cy="228600"/>
            </a:xfrm>
            <a:prstGeom prst="ellipse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695544" y="3811540"/>
              <a:ext cx="1828462" cy="369332"/>
              <a:chOff x="695544" y="3811540"/>
              <a:chExt cx="1828462" cy="369332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695544" y="3892764"/>
                <a:ext cx="228600" cy="228600"/>
              </a:xfrm>
              <a:prstGeom prst="ellipse">
                <a:avLst/>
              </a:prstGeom>
              <a:solidFill>
                <a:srgbClr val="008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000006" y="381154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“One”</a:t>
                </a:r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30769" y="2978566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V1 &lt;&gt; nil</a:t>
            </a:r>
          </a:p>
          <a:p>
            <a:r>
              <a:rPr lang="en-US" dirty="0">
                <a:latin typeface="Courier"/>
                <a:cs typeface="Courier"/>
              </a:rPr>
              <a:t>V1 -&gt; RT2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130769" y="3641796"/>
            <a:ext cx="263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Associate -&gt; RT1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30769" y="4121370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RT3 &lt;&gt; nil</a:t>
            </a:r>
          </a:p>
          <a:p>
            <a:r>
              <a:rPr lang="en-US" dirty="0">
                <a:latin typeface="Courier"/>
                <a:cs typeface="Courier"/>
              </a:rPr>
              <a:t>RT3 -&gt; AC2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685808" y="2514600"/>
            <a:ext cx="6326661" cy="2719625"/>
            <a:chOff x="685800" y="2514600"/>
            <a:chExt cx="6326661" cy="2719625"/>
          </a:xfrm>
        </p:grpSpPr>
        <p:sp>
          <p:nvSpPr>
            <p:cNvPr id="42" name="Oval 41"/>
            <p:cNvSpPr/>
            <p:nvPr/>
          </p:nvSpPr>
          <p:spPr bwMode="auto">
            <a:xfrm>
              <a:off x="6783861" y="2514600"/>
              <a:ext cx="228600" cy="22860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685800" y="4194435"/>
              <a:ext cx="1883671" cy="369332"/>
              <a:chOff x="685800" y="4194435"/>
              <a:chExt cx="1883671" cy="369332"/>
            </a:xfrm>
          </p:grpSpPr>
          <p:sp>
            <p:nvSpPr>
              <p:cNvPr id="43" name="Oval 42"/>
              <p:cNvSpPr/>
              <p:nvPr/>
            </p:nvSpPr>
            <p:spPr bwMode="auto">
              <a:xfrm>
                <a:off x="685800" y="4284121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045471" y="4194435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Say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130761" y="4864893"/>
              <a:ext cx="1845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/>
                  <a:cs typeface="Courier"/>
                </a:rPr>
                <a:t>Say -&gt; AC1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137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4.6193E-6 C 0.04776 0.06295 0.09622 0.1259 0.13095 0.1259 C 0.16569 0.1259 0.19538 0.02037 0.20771 -4.6193E-6 " pathEditMode="relative" ptsTypes="a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1424E-6 7.13955E-6 C 0.06565 0.04282 0.13147 0.08587 0.20128 0.0861 C 0.2711 0.08633 0.38225 0.01528 0.41855 0.00115 " pathEditMode="relative" ptsTypes="a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5" grpId="0" animBg="1"/>
      <p:bldP spid="35" grpId="1" animBg="1"/>
      <p:bldP spid="50" grpId="0"/>
      <p:bldP spid="51" grpId="0"/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PRIMs to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062" y="5028589"/>
            <a:ext cx="7772400" cy="12700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Complex tasks require many elementary steps that are carried out in parallel and in sequence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9522" y="1938461"/>
            <a:ext cx="5647429" cy="765531"/>
            <a:chOff x="386140" y="5419222"/>
            <a:chExt cx="5647429" cy="765530"/>
          </a:xfrm>
        </p:grpSpPr>
        <p:sp>
          <p:nvSpPr>
            <p:cNvPr id="5" name="TextBox 4"/>
            <p:cNvSpPr txBox="1"/>
            <p:nvPr/>
          </p:nvSpPr>
          <p:spPr>
            <a:xfrm>
              <a:off x="386140" y="5431485"/>
              <a:ext cx="1673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/>
                  <a:cs typeface="Helvetica"/>
                </a:rPr>
                <a:t>PRIMs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643763" y="5541186"/>
              <a:ext cx="214522" cy="214522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959200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59531" y="5489712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748641" y="5755708"/>
              <a:ext cx="214522" cy="214522"/>
            </a:xfrm>
            <a:prstGeom prst="ellipse">
              <a:avLst/>
            </a:prstGeom>
            <a:solidFill>
              <a:srgbClr val="FFFF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3763748" y="5433925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105105" y="5596973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900892" y="5419222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900892" y="5862969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819047" y="5921196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686370" y="573239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370784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212366" y="597023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1794" y="3906127"/>
            <a:ext cx="4008165" cy="735895"/>
            <a:chOff x="386140" y="4282074"/>
            <a:chExt cx="4008165" cy="735894"/>
          </a:xfrm>
        </p:grpSpPr>
        <p:sp>
          <p:nvSpPr>
            <p:cNvPr id="19" name="TextBox 18"/>
            <p:cNvSpPr txBox="1"/>
            <p:nvPr/>
          </p:nvSpPr>
          <p:spPr>
            <a:xfrm>
              <a:off x="386140" y="4496596"/>
              <a:ext cx="1673271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/>
                  <a:cs typeface="Helvetica"/>
                </a:rPr>
                <a:t>Operators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2460657" y="4592828"/>
              <a:ext cx="214522" cy="214522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2973275" y="428207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3531212" y="4803446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179783" y="430077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2973275" y="4793215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556955" y="429571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26" name="Curved Connector 25"/>
            <p:cNvCxnSpPr>
              <a:stCxn id="20" idx="7"/>
              <a:endCxn id="21" idx="2"/>
            </p:cNvCxnSpPr>
            <p:nvPr/>
          </p:nvCxnSpPr>
          <p:spPr bwMode="auto">
            <a:xfrm rot="5400000" flipH="1" flipV="1">
              <a:off x="2691065" y="4342034"/>
              <a:ext cx="234909" cy="329512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7" name="Curved Connector 26"/>
            <p:cNvCxnSpPr>
              <a:stCxn id="20" idx="5"/>
              <a:endCxn id="24" idx="2"/>
            </p:cNvCxnSpPr>
            <p:nvPr/>
          </p:nvCxnSpPr>
          <p:spPr bwMode="auto">
            <a:xfrm rot="16200000" flipH="1">
              <a:off x="2746248" y="4673449"/>
              <a:ext cx="124542" cy="329512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>
              <a:stCxn id="21" idx="6"/>
              <a:endCxn id="25" idx="2"/>
            </p:cNvCxnSpPr>
            <p:nvPr/>
          </p:nvCxnSpPr>
          <p:spPr bwMode="auto">
            <a:xfrm>
              <a:off x="3187797" y="4389335"/>
              <a:ext cx="369158" cy="136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Straight Arrow Connector 28"/>
            <p:cNvCxnSpPr>
              <a:stCxn id="25" idx="6"/>
              <a:endCxn id="23" idx="2"/>
            </p:cNvCxnSpPr>
            <p:nvPr/>
          </p:nvCxnSpPr>
          <p:spPr bwMode="auto">
            <a:xfrm>
              <a:off x="3771477" y="4402975"/>
              <a:ext cx="408306" cy="50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Straight Arrow Connector 29"/>
            <p:cNvCxnSpPr>
              <a:stCxn id="24" idx="6"/>
              <a:endCxn id="22" idx="2"/>
            </p:cNvCxnSpPr>
            <p:nvPr/>
          </p:nvCxnSpPr>
          <p:spPr bwMode="auto">
            <a:xfrm>
              <a:off x="3187797" y="4900476"/>
              <a:ext cx="343415" cy="1023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1" name="Down Arrow 30"/>
          <p:cNvSpPr/>
          <p:nvPr/>
        </p:nvSpPr>
        <p:spPr bwMode="auto">
          <a:xfrm>
            <a:off x="4012839" y="2894578"/>
            <a:ext cx="356464" cy="85655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59199" y="2038807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“microprogramming”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80180" y="4165429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“machine language”</a:t>
            </a:r>
          </a:p>
        </p:txBody>
      </p:sp>
    </p:spTree>
    <p:extLst>
      <p:ext uri="{BB962C8B-B14F-4D97-AF65-F5344CB8AC3E}">
        <p14:creationId xmlns:p14="http://schemas.microsoft.com/office/powerpoint/2010/main" val="281080115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Aural-Vocal task has two operators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30346" y="3171801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V1 &lt;&gt; nil</a:t>
            </a:r>
          </a:p>
          <a:p>
            <a:r>
              <a:rPr lang="en-US" dirty="0">
                <a:latin typeface="Courier"/>
                <a:cs typeface="Courier"/>
              </a:rPr>
              <a:t>V1 -&gt; RT2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0346" y="3739037"/>
            <a:ext cx="260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Associate -&gt; RT1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51210" y="3188706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RT3 &lt;&gt; nil</a:t>
            </a:r>
          </a:p>
          <a:p>
            <a:r>
              <a:rPr lang="en-US" dirty="0">
                <a:latin typeface="Courier"/>
                <a:cs typeface="Courier"/>
              </a:rPr>
              <a:t>RT3 -&gt; AC2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1210" y="3751979"/>
            <a:ext cx="184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Say -&gt; AC1</a:t>
            </a:r>
          </a:p>
        </p:txBody>
      </p:sp>
    </p:spTree>
    <p:extLst>
      <p:ext uri="{BB962C8B-B14F-4D97-AF65-F5344CB8AC3E}">
        <p14:creationId xmlns:p14="http://schemas.microsoft.com/office/powerpoint/2010/main" val="91452277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AF032-0ACA-0E41-B1FE-741F8DB7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74763-34AF-9547-9BAB-1D01F0FF7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build PRIMs models</a:t>
            </a:r>
          </a:p>
          <a:p>
            <a:r>
              <a:rPr lang="en-US" dirty="0"/>
              <a:t>Transfer in Text Editors</a:t>
            </a:r>
          </a:p>
          <a:p>
            <a:r>
              <a:rPr lang="en-US" dirty="0"/>
              <a:t>Explaining mental training</a:t>
            </a:r>
          </a:p>
          <a:p>
            <a:r>
              <a:rPr lang="en-US" dirty="0"/>
              <a:t>Skill-based approach</a:t>
            </a:r>
          </a:p>
          <a:p>
            <a:r>
              <a:rPr lang="en-US" dirty="0"/>
              <a:t>Bottom-up learning: learning from scratch</a:t>
            </a:r>
          </a:p>
          <a:p>
            <a:r>
              <a:rPr lang="en-US" dirty="0"/>
              <a:t>Neural network (</a:t>
            </a:r>
            <a:r>
              <a:rPr lang="en-US" dirty="0" err="1"/>
              <a:t>Nengo</a:t>
            </a:r>
            <a:r>
              <a:rPr lang="en-US"/>
              <a:t>) version of PRIMs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32898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69B48B-8495-D4C6-C2EE-A8E506A41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449580"/>
            <a:ext cx="9164188" cy="59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9576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PRIMs?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PRIMs is an application written in Swift</a:t>
            </a:r>
          </a:p>
          <a:p>
            <a:r>
              <a:rPr lang="en-US" dirty="0"/>
              <a:t>Source code is at: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ntaatgen</a:t>
            </a:r>
            <a:r>
              <a:rPr lang="en-US"/>
              <a:t>/PRIMs</a:t>
            </a:r>
            <a:endParaRPr lang="en-US" dirty="0"/>
          </a:p>
          <a:p>
            <a:r>
              <a:rPr lang="en-US" dirty="0"/>
              <a:t>Tutorial materials are at: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ntaatgen</a:t>
            </a:r>
            <a:r>
              <a:rPr lang="en-US" dirty="0"/>
              <a:t>/PRIMs-Tutorial</a:t>
            </a:r>
          </a:p>
          <a:p>
            <a:pPr lvl="1"/>
            <a:r>
              <a:rPr lang="en-US" dirty="0"/>
              <a:t>This includes the compiled application</a:t>
            </a:r>
          </a:p>
        </p:txBody>
      </p:sp>
    </p:spTree>
    <p:extLst>
      <p:ext uri="{BB962C8B-B14F-4D97-AF65-F5344CB8AC3E}">
        <p14:creationId xmlns:p14="http://schemas.microsoft.com/office/powerpoint/2010/main" val="47351431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ChangeArrowheads="1"/>
          </p:cNvSpPr>
          <p:nvPr/>
        </p:nvSpPr>
        <p:spPr bwMode="auto">
          <a:xfrm>
            <a:off x="838200" y="914400"/>
            <a:ext cx="5867400" cy="1219200"/>
          </a:xfrm>
          <a:prstGeom prst="rect">
            <a:avLst/>
          </a:prstGeom>
          <a:solidFill>
            <a:srgbClr val="E8E8F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Intelligence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838200" y="5029200"/>
            <a:ext cx="7543800" cy="1524000"/>
            <a:chOff x="912" y="3168"/>
            <a:chExt cx="4752" cy="960"/>
          </a:xfrm>
          <a:solidFill>
            <a:srgbClr val="E8E8FA"/>
          </a:solidFill>
        </p:grpSpPr>
        <p:sp>
          <p:nvSpPr>
            <p:cNvPr id="46090" name="Rectangle 3"/>
            <p:cNvSpPr>
              <a:spLocks noChangeArrowheads="1"/>
            </p:cNvSpPr>
            <p:nvPr/>
          </p:nvSpPr>
          <p:spPr bwMode="auto">
            <a:xfrm>
              <a:off x="912" y="3264"/>
              <a:ext cx="3696" cy="76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Human Brain</a:t>
              </a:r>
            </a:p>
            <a:p>
              <a:pPr algn="ctr"/>
              <a:r>
                <a:rPr lang="en-US">
                  <a:solidFill>
                    <a:schemeClr val="bg2"/>
                  </a:solidFill>
                </a:rPr>
                <a:t>(100 billion cells)</a:t>
              </a:r>
            </a:p>
          </p:txBody>
        </p:sp>
        <p:pic>
          <p:nvPicPr>
            <p:cNvPr id="46091" name="Picture 4" descr=" Brain.jpg                                                      0002E63FSystem                         B67F3743: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" y="3168"/>
              <a:ext cx="960" cy="9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6083" name="Picture 5" descr="sigmund.gif                                                    0002E63FSystem                         B67F3743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4" y="533403"/>
            <a:ext cx="1495425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AutoShape 6"/>
          <p:cNvSpPr>
            <a:spLocks noChangeArrowheads="1"/>
          </p:cNvSpPr>
          <p:nvPr/>
        </p:nvSpPr>
        <p:spPr bwMode="auto">
          <a:xfrm>
            <a:off x="914400" y="2133600"/>
            <a:ext cx="2286000" cy="3048000"/>
          </a:xfrm>
          <a:prstGeom prst="upArrow">
            <a:avLst>
              <a:gd name="adj1" fmla="val 50000"/>
              <a:gd name="adj2" fmla="val 33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Direct</a:t>
            </a:r>
          </a:p>
          <a:p>
            <a:pPr algn="ctr"/>
            <a:r>
              <a:rPr lang="en-US" sz="2000"/>
              <a:t>Expla- </a:t>
            </a:r>
            <a:br>
              <a:rPr lang="en-US" sz="2000"/>
            </a:br>
            <a:r>
              <a:rPr lang="en-US" sz="2000"/>
              <a:t>nation</a:t>
            </a:r>
            <a:endParaRPr lang="en-US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581400" y="2133600"/>
            <a:ext cx="4572000" cy="3048000"/>
            <a:chOff x="2640" y="1344"/>
            <a:chExt cx="2880" cy="1920"/>
          </a:xfrm>
        </p:grpSpPr>
        <p:sp>
          <p:nvSpPr>
            <p:cNvPr id="46086" name="Rectangle 7"/>
            <p:cNvSpPr>
              <a:spLocks noChangeArrowheads="1"/>
            </p:cNvSpPr>
            <p:nvPr/>
          </p:nvSpPr>
          <p:spPr bwMode="auto">
            <a:xfrm>
              <a:off x="2640" y="1920"/>
              <a:ext cx="1968" cy="76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Cognitive Architecture</a:t>
              </a:r>
            </a:p>
          </p:txBody>
        </p:sp>
        <p:sp>
          <p:nvSpPr>
            <p:cNvPr id="46087" name="AutoShape 8"/>
            <p:cNvSpPr>
              <a:spLocks noChangeArrowheads="1"/>
            </p:cNvSpPr>
            <p:nvPr/>
          </p:nvSpPr>
          <p:spPr bwMode="auto">
            <a:xfrm>
              <a:off x="3120" y="2688"/>
              <a:ext cx="960" cy="576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88" name="AutoShape 9"/>
            <p:cNvSpPr>
              <a:spLocks noChangeArrowheads="1"/>
            </p:cNvSpPr>
            <p:nvPr/>
          </p:nvSpPr>
          <p:spPr bwMode="auto">
            <a:xfrm>
              <a:off x="3120" y="1344"/>
              <a:ext cx="960" cy="576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6089" name="Picture 10" descr="math                                                           0002E63FSystem                         B67F3743: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" y="1920"/>
              <a:ext cx="72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33036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989" y="0"/>
            <a:ext cx="4787660" cy="6858000"/>
          </a:xfrm>
          <a:prstGeom prst="rect">
            <a:avLst/>
          </a:prstGeom>
          <a:scene3d>
            <a:camera prst="orthographicFront">
              <a:rot lat="0" lon="0" rev="21570000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45" y="2041917"/>
            <a:ext cx="3178925" cy="387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6339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abstraction for Cognition (Newell)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9504216"/>
              </p:ext>
            </p:extLst>
          </p:nvPr>
        </p:nvGraphicFramePr>
        <p:xfrm>
          <a:off x="685800" y="1784136"/>
          <a:ext cx="7772400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2"/>
                          </a:solidFill>
                        </a:rPr>
                        <a:t>Time Units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2"/>
                          </a:solidFill>
                        </a:rPr>
                        <a:t>System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2"/>
                          </a:solidFill>
                        </a:rPr>
                        <a:t>World theory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Months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/>
                        <a:t>Social Band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Days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Hours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Task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/>
                        <a:t>Rational Band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Task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minutes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Task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10 sec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Unit Task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/>
                        <a:t>Cognitive Band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Operations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100 msec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Deliberate</a:t>
                      </a:r>
                      <a:r>
                        <a:rPr lang="en-US" sz="1900" baseline="0" dirty="0"/>
                        <a:t> act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10 msec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Neural circuit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/>
                        <a:t>Biological</a:t>
                      </a:r>
                      <a:r>
                        <a:rPr lang="en-US" sz="1900" baseline="0" dirty="0"/>
                        <a:t> Band</a:t>
                      </a:r>
                      <a:endParaRPr lang="en-US" sz="1900" dirty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 msec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Neuron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100 </a:t>
                      </a:r>
                      <a:r>
                        <a:rPr lang="en-US" sz="1900" dirty="0" err="1"/>
                        <a:t>μsec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Organelle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01958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at the wrong level</a:t>
            </a:r>
          </a:p>
        </p:txBody>
      </p:sp>
      <p:pic>
        <p:nvPicPr>
          <p:cNvPr id="8" name="Picture 7" descr="Fig-I-The-Rumelhart-McClelland-model-of-past-tense-inflection-see-text-f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52" y="1844668"/>
            <a:ext cx="7268592" cy="45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4112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IMsMultiLevel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82296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46967" y="3225394"/>
            <a:ext cx="343591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Production Rules/Operators</a:t>
            </a:r>
          </a:p>
        </p:txBody>
      </p:sp>
      <p:sp>
        <p:nvSpPr>
          <p:cNvPr id="6" name="Freeform 5"/>
          <p:cNvSpPr/>
          <p:nvPr/>
        </p:nvSpPr>
        <p:spPr>
          <a:xfrm>
            <a:off x="317510" y="306186"/>
            <a:ext cx="22679" cy="1292785"/>
          </a:xfrm>
          <a:custGeom>
            <a:avLst/>
            <a:gdLst>
              <a:gd name="connsiteX0" fmla="*/ 0 w 22679"/>
              <a:gd name="connsiteY0" fmla="*/ 1292785 h 1292785"/>
              <a:gd name="connsiteX1" fmla="*/ 22679 w 22679"/>
              <a:gd name="connsiteY1" fmla="*/ 0 h 129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79" h="1292785">
                <a:moveTo>
                  <a:pt x="0" y="1292785"/>
                </a:moveTo>
                <a:lnTo>
                  <a:pt x="22679" y="0"/>
                </a:ln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9203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Assumption: Modular structure with a Global Workspace (</a:t>
            </a:r>
            <a:r>
              <a:rPr lang="en-US" dirty="0" err="1"/>
              <a:t>Baars</a:t>
            </a:r>
            <a:r>
              <a:rPr lang="en-US" dirty="0"/>
              <a:t> &amp; </a:t>
            </a:r>
            <a:r>
              <a:rPr lang="en-US" dirty="0" err="1"/>
              <a:t>Dehaene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161" y="1986332"/>
            <a:ext cx="4686050" cy="424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6991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gModDistraction">
  <a:themeElements>
    <a:clrScheme name="">
      <a:dk1>
        <a:srgbClr val="000000"/>
      </a:dk1>
      <a:lt1>
        <a:srgbClr val="F0E586"/>
      </a:lt1>
      <a:dk2>
        <a:srgbClr val="000000"/>
      </a:dk2>
      <a:lt2>
        <a:srgbClr val="000066"/>
      </a:lt2>
      <a:accent1>
        <a:srgbClr val="FFCC66"/>
      </a:accent1>
      <a:accent2>
        <a:srgbClr val="9999FF"/>
      </a:accent2>
      <a:accent3>
        <a:srgbClr val="F6F0C3"/>
      </a:accent3>
      <a:accent4>
        <a:srgbClr val="000000"/>
      </a:accent4>
      <a:accent5>
        <a:srgbClr val="FFE2B8"/>
      </a:accent5>
      <a:accent6>
        <a:srgbClr val="8A8AE7"/>
      </a:accent6>
      <a:hlink>
        <a:srgbClr val="99CCFF"/>
      </a:hlink>
      <a:folHlink>
        <a:srgbClr val="0066FF"/>
      </a:folHlink>
    </a:clrScheme>
    <a:fontScheme name="lecture8">
      <a:majorFont>
        <a:latin typeface="Optima"/>
        <a:ea typeface=""/>
        <a:cs typeface=""/>
      </a:majorFont>
      <a:minorFont>
        <a:latin typeface="Opt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cture8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8 4">
        <a:dk1>
          <a:srgbClr val="000000"/>
        </a:dk1>
        <a:lt1>
          <a:srgbClr val="F0E586"/>
        </a:lt1>
        <a:dk2>
          <a:srgbClr val="000000"/>
        </a:dk2>
        <a:lt2>
          <a:srgbClr val="000066"/>
        </a:lt2>
        <a:accent1>
          <a:srgbClr val="CC99FF"/>
        </a:accent1>
        <a:accent2>
          <a:srgbClr val="9999FF"/>
        </a:accent2>
        <a:accent3>
          <a:srgbClr val="F6F0C3"/>
        </a:accent3>
        <a:accent4>
          <a:srgbClr val="000000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CogModDistraction.thmx</Template>
  <TotalTime>436</TotalTime>
  <Words>458</Words>
  <Application>Microsoft Macintosh PowerPoint</Application>
  <PresentationFormat>On-screen Show (4:3)</PresentationFormat>
  <Paragraphs>137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Courier</vt:lpstr>
      <vt:lpstr>Georgia</vt:lpstr>
      <vt:lpstr>Helvetica</vt:lpstr>
      <vt:lpstr>Helvetica Neue Light</vt:lpstr>
      <vt:lpstr>Helvetica Neue Medium</vt:lpstr>
      <vt:lpstr>Monotype Sorts</vt:lpstr>
      <vt:lpstr>Optima</vt:lpstr>
      <vt:lpstr>Wingdings</vt:lpstr>
      <vt:lpstr>CogModDistraction</vt:lpstr>
      <vt:lpstr>PRIMs tutorial Introduction</vt:lpstr>
      <vt:lpstr>Motivation for PRIMs</vt:lpstr>
      <vt:lpstr>Where to get PRIMs?</vt:lpstr>
      <vt:lpstr>PowerPoint Presentation</vt:lpstr>
      <vt:lpstr>PowerPoint Presentation</vt:lpstr>
      <vt:lpstr>Levels of abstraction for Cognition (Newell)</vt:lpstr>
      <vt:lpstr>Operating at the wrong level</vt:lpstr>
      <vt:lpstr>PowerPoint Presentation</vt:lpstr>
      <vt:lpstr>Assumption: Modular structure with a Global Workspace (Baars &amp; Dehaene)</vt:lpstr>
      <vt:lpstr>Our version</vt:lpstr>
      <vt:lpstr>The neuron level</vt:lpstr>
      <vt:lpstr>PowerPoint Presentation</vt:lpstr>
      <vt:lpstr>PowerPoint Presentation</vt:lpstr>
      <vt:lpstr>But what does it do?</vt:lpstr>
      <vt:lpstr>Example: Aural-Vocal task</vt:lpstr>
      <vt:lpstr>PowerPoint Presentation</vt:lpstr>
      <vt:lpstr>PowerPoint Presentation</vt:lpstr>
      <vt:lpstr>PowerPoint Presentation</vt:lpstr>
      <vt:lpstr>Stocco’s BG model: a lot of machinery for something simple</vt:lpstr>
      <vt:lpstr>PowerPoint Presentation</vt:lpstr>
      <vt:lpstr>Let us look at the Aural-Vocal task again</vt:lpstr>
      <vt:lpstr>From PRIMs to operators</vt:lpstr>
      <vt:lpstr>Aural-Vocal task has two operators</vt:lpstr>
      <vt:lpstr>Preview</vt:lpstr>
      <vt:lpstr>PowerPoint Presentation</vt:lpstr>
    </vt:vector>
  </TitlesOfParts>
  <Company>CMU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PRIMs tutorial</dc:title>
  <dc:creator>Niels Taatgen</dc:creator>
  <cp:lastModifiedBy>Niels Taatgen</cp:lastModifiedBy>
  <cp:revision>68</cp:revision>
  <dcterms:created xsi:type="dcterms:W3CDTF">2015-07-11T14:31:12Z</dcterms:created>
  <dcterms:modified xsi:type="dcterms:W3CDTF">2023-03-22T15:26:05Z</dcterms:modified>
</cp:coreProperties>
</file>